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04" r:id="rId2"/>
    <p:sldId id="310" r:id="rId3"/>
    <p:sldId id="311" r:id="rId4"/>
    <p:sldId id="313" r:id="rId5"/>
    <p:sldId id="315" r:id="rId6"/>
    <p:sldId id="316" r:id="rId7"/>
    <p:sldId id="317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94">
          <p15:clr>
            <a:srgbClr val="A4A3A4"/>
          </p15:clr>
        </p15:guide>
        <p15:guide id="2" pos="151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4F87"/>
    <a:srgbClr val="598A48"/>
    <a:srgbClr val="C5DBD1"/>
    <a:srgbClr val="484CE6"/>
    <a:srgbClr val="48C5E2"/>
    <a:srgbClr val="383CE4"/>
    <a:srgbClr val="698897"/>
    <a:srgbClr val="896B43"/>
    <a:srgbClr val="CFBA9D"/>
    <a:srgbClr val="C5B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58E1C3-058C-422C-9750-6B25FD83A679}" v="1" dt="2020-09-17T01:41:04.8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97" autoAdjust="0"/>
    <p:restoredTop sz="94660"/>
  </p:normalViewPr>
  <p:slideViewPr>
    <p:cSldViewPr>
      <p:cViewPr varScale="1">
        <p:scale>
          <a:sx n="68" d="100"/>
          <a:sy n="68" d="100"/>
        </p:scale>
        <p:origin x="1488" y="48"/>
      </p:cViewPr>
      <p:guideLst>
        <p:guide orient="horz" pos="3294"/>
        <p:guide pos="151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0F8A6-3484-47CC-AF44-1C37540D46CB}" type="datetimeFigureOut">
              <a:rPr lang="it-IT" smtClean="0"/>
              <a:pPr/>
              <a:t>21/09/2021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F541B-C7F5-41AE-916B-BE4333E208EA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3996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BE4F07-3937-425C-A70A-29D40DF7A219}" type="slidenum">
              <a:rPr lang="de-DE" sz="1200">
                <a:latin typeface="Siemens Sans" pitchFamily="2" charset="0"/>
              </a:rPr>
              <a:pPr eaLnBrk="1" hangingPunct="1"/>
              <a:t>1</a:t>
            </a:fld>
            <a:endParaRPr lang="de-DE" sz="1200">
              <a:latin typeface="Siemens Sans" pitchFamily="2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BE4F07-3937-425C-A70A-29D40DF7A219}" type="slidenum">
              <a:rPr lang="de-DE" sz="1200">
                <a:latin typeface="Siemens Sans" pitchFamily="2" charset="0"/>
              </a:rPr>
              <a:pPr eaLnBrk="1" hangingPunct="1"/>
              <a:t>2</a:t>
            </a:fld>
            <a:endParaRPr lang="de-DE" sz="1200">
              <a:latin typeface="Siemens Sans" pitchFamily="2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BE4F07-3937-425C-A70A-29D40DF7A219}" type="slidenum">
              <a:rPr lang="de-DE" sz="1200">
                <a:latin typeface="Siemens Sans" pitchFamily="2" charset="0"/>
              </a:rPr>
              <a:pPr eaLnBrk="1" hangingPunct="1"/>
              <a:t>3</a:t>
            </a:fld>
            <a:endParaRPr lang="de-DE" sz="1200">
              <a:latin typeface="Siemens Sans" pitchFamily="2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BE4F07-3937-425C-A70A-29D40DF7A219}" type="slidenum">
              <a:rPr lang="de-DE" sz="1200">
                <a:latin typeface="Siemens Sans" pitchFamily="2" charset="0"/>
              </a:rPr>
              <a:pPr eaLnBrk="1" hangingPunct="1"/>
              <a:t>4</a:t>
            </a:fld>
            <a:endParaRPr lang="de-DE" sz="1200">
              <a:latin typeface="Siemens Sans" pitchFamily="2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BE4F07-3937-425C-A70A-29D40DF7A219}" type="slidenum">
              <a:rPr lang="de-DE" sz="1200">
                <a:latin typeface="Siemens Sans" pitchFamily="2" charset="0"/>
              </a:rPr>
              <a:pPr eaLnBrk="1" hangingPunct="1"/>
              <a:t>5</a:t>
            </a:fld>
            <a:endParaRPr lang="de-DE" sz="1200">
              <a:latin typeface="Siemens Sans" pitchFamily="2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BE4F07-3937-425C-A70A-29D40DF7A219}" type="slidenum">
              <a:rPr lang="de-DE" sz="1200">
                <a:latin typeface="Siemens Sans" pitchFamily="2" charset="0"/>
              </a:rPr>
              <a:pPr eaLnBrk="1" hangingPunct="1"/>
              <a:t>6</a:t>
            </a:fld>
            <a:endParaRPr lang="de-DE" sz="1200">
              <a:latin typeface="Siemens Sans" pitchFamily="2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B1BF11F-5D07-41C5-AA21-147DE561F9BD}" type="slidenum">
              <a:rPr lang="de-DE" smtClean="0">
                <a:latin typeface="Siemens Sans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de-DE">
              <a:latin typeface="Siemens Sans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467F-FA2A-45B0-A040-956411D6B544}" type="datetimeFigureOut">
              <a:rPr lang="it-IT" smtClean="0"/>
              <a:pPr/>
              <a:t>21/09/2021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433CE-9FF5-4EEB-8D30-F2832440C6D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3800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467F-FA2A-45B0-A040-956411D6B544}" type="datetimeFigureOut">
              <a:rPr lang="it-IT" smtClean="0"/>
              <a:pPr/>
              <a:t>21/09/2021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433CE-9FF5-4EEB-8D30-F2832440C6D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1640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467F-FA2A-45B0-A040-956411D6B544}" type="datetimeFigureOut">
              <a:rPr lang="it-IT" smtClean="0"/>
              <a:pPr/>
              <a:t>21/09/2021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433CE-9FF5-4EEB-8D30-F2832440C6D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430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467F-FA2A-45B0-A040-956411D6B544}" type="datetimeFigureOut">
              <a:rPr lang="it-IT" smtClean="0"/>
              <a:pPr/>
              <a:t>21/09/2021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433CE-9FF5-4EEB-8D30-F2832440C6D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8391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467F-FA2A-45B0-A040-956411D6B544}" type="datetimeFigureOut">
              <a:rPr lang="it-IT" smtClean="0"/>
              <a:pPr/>
              <a:t>21/09/2021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433CE-9FF5-4EEB-8D30-F2832440C6D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9874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467F-FA2A-45B0-A040-956411D6B544}" type="datetimeFigureOut">
              <a:rPr lang="it-IT" smtClean="0"/>
              <a:pPr/>
              <a:t>21/09/2021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433CE-9FF5-4EEB-8D30-F2832440C6D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5610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467F-FA2A-45B0-A040-956411D6B544}" type="datetimeFigureOut">
              <a:rPr lang="it-IT" smtClean="0"/>
              <a:pPr/>
              <a:t>21/09/2021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433CE-9FF5-4EEB-8D30-F2832440C6D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5918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467F-FA2A-45B0-A040-956411D6B544}" type="datetimeFigureOut">
              <a:rPr lang="it-IT" smtClean="0"/>
              <a:pPr/>
              <a:t>21/09/2021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433CE-9FF5-4EEB-8D30-F2832440C6D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1020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467F-FA2A-45B0-A040-956411D6B544}" type="datetimeFigureOut">
              <a:rPr lang="it-IT" smtClean="0"/>
              <a:pPr/>
              <a:t>21/09/2021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433CE-9FF5-4EEB-8D30-F2832440C6D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4873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467F-FA2A-45B0-A040-956411D6B544}" type="datetimeFigureOut">
              <a:rPr lang="it-IT" smtClean="0"/>
              <a:pPr/>
              <a:t>21/09/2021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433CE-9FF5-4EEB-8D30-F2832440C6D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3563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467F-FA2A-45B0-A040-956411D6B544}" type="datetimeFigureOut">
              <a:rPr lang="it-IT" smtClean="0"/>
              <a:pPr/>
              <a:t>21/09/2021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433CE-9FF5-4EEB-8D30-F2832440C6D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0149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A467F-FA2A-45B0-A040-956411D6B544}" type="datetimeFigureOut">
              <a:rPr lang="it-IT" smtClean="0"/>
              <a:pPr/>
              <a:t>21/09/2021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433CE-9FF5-4EEB-8D30-F2832440C6D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1659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35496" y="6463556"/>
            <a:ext cx="1944216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800" b="1"/>
              <a:t>© </a:t>
            </a:r>
            <a:r>
              <a:rPr lang="en-US" sz="800" b="1" err="1"/>
              <a:t>Litokol</a:t>
            </a:r>
            <a:r>
              <a:rPr lang="en-US" sz="800" b="1"/>
              <a:t> 2011. All rights reserved</a:t>
            </a:r>
            <a:r>
              <a:rPr lang="en-US" sz="1200" b="1"/>
              <a:t>.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8316416" y="6381328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/>
              <a:t>&lt;  &gt;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7812360" y="6551766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/>
              <a:t>HOME</a:t>
            </a:r>
          </a:p>
        </p:txBody>
      </p:sp>
      <p:sp>
        <p:nvSpPr>
          <p:cNvPr id="43" name="Rettangolo 42"/>
          <p:cNvSpPr/>
          <p:nvPr/>
        </p:nvSpPr>
        <p:spPr>
          <a:xfrm>
            <a:off x="3563888" y="587812"/>
            <a:ext cx="1656184" cy="65856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pic>
        <p:nvPicPr>
          <p:cNvPr id="3074" name="Picture 2" descr="C:\Users\Giancarlo.Panari\Desktop\foto UV\cielo-sol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6" r="18989"/>
          <a:stretch/>
        </p:blipFill>
        <p:spPr bwMode="auto">
          <a:xfrm flipH="1">
            <a:off x="4171949" y="1232693"/>
            <a:ext cx="4972049" cy="529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tangolo 13"/>
          <p:cNvSpPr/>
          <p:nvPr/>
        </p:nvSpPr>
        <p:spPr>
          <a:xfrm>
            <a:off x="3635896" y="746670"/>
            <a:ext cx="1656184" cy="64267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chemeClr val="bg1"/>
                </a:solidFill>
              </a:rPr>
              <a:t>C</a:t>
            </a:r>
          </a:p>
        </p:txBody>
      </p:sp>
      <p:pic>
        <p:nvPicPr>
          <p:cNvPr id="20" name="Picture 2" descr="C:\Users\Giancarlo.Panari\Desktop\loghi vari\Litokol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658" y="338914"/>
            <a:ext cx="1742830" cy="49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CasellaDiTesto 49"/>
          <p:cNvSpPr txBox="1"/>
          <p:nvPr/>
        </p:nvSpPr>
        <p:spPr>
          <a:xfrm>
            <a:off x="467544" y="488866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b="1" dirty="0">
              <a:latin typeface="Helvetica" pitchFamily="34" charset="0"/>
            </a:endParaRPr>
          </a:p>
          <a:p>
            <a:r>
              <a:rPr lang="en-US" sz="2000" b="1" dirty="0">
                <a:latin typeface="Helvetica" pitchFamily="34" charset="0"/>
              </a:rPr>
              <a:t>Resists to the yellowing caused by </a:t>
            </a:r>
            <a:r>
              <a:rPr lang="en-US" sz="2000" b="1" dirty="0" err="1">
                <a:latin typeface="Helvetica" pitchFamily="34" charset="0"/>
              </a:rPr>
              <a:t>uv</a:t>
            </a:r>
            <a:r>
              <a:rPr lang="en-US" sz="2000" b="1" dirty="0">
                <a:latin typeface="Helvetica" pitchFamily="34" charset="0"/>
              </a:rPr>
              <a:t> rays </a:t>
            </a:r>
            <a:endParaRPr lang="it-IT" sz="2000" b="1" dirty="0">
              <a:latin typeface="Helvetica" pitchFamily="34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251520" y="260648"/>
            <a:ext cx="8892480" cy="972045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" name="Connettore 1 4"/>
          <p:cNvCxnSpPr/>
          <p:nvPr/>
        </p:nvCxnSpPr>
        <p:spPr>
          <a:xfrm>
            <a:off x="251520" y="6524625"/>
            <a:ext cx="88924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sellaDiTesto 50"/>
          <p:cNvSpPr txBox="1"/>
          <p:nvPr/>
        </p:nvSpPr>
        <p:spPr>
          <a:xfrm>
            <a:off x="467544" y="1393899"/>
            <a:ext cx="4536504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Helvetica" pitchFamily="34" charset="0"/>
              </a:rPr>
              <a:t>The tests state that the new formula of </a:t>
            </a:r>
            <a:r>
              <a:rPr lang="en-US" sz="1500" b="1" dirty="0" err="1">
                <a:latin typeface="Helvetica" pitchFamily="34" charset="0"/>
              </a:rPr>
              <a:t>Starlike</a:t>
            </a:r>
            <a:r>
              <a:rPr lang="en-US" sz="1500" b="1" dirty="0">
                <a:latin typeface="Helvetica" pitchFamily="34" charset="0"/>
              </a:rPr>
              <a:t> EVO </a:t>
            </a:r>
            <a:r>
              <a:rPr lang="en-US" sz="1500" dirty="0">
                <a:latin typeface="Helvetica" pitchFamily="34" charset="0"/>
              </a:rPr>
              <a:t>has reached the maximum values of resistance to yellowing processes and ageing caused by UV rays combined with  meteorological-climate action.</a:t>
            </a:r>
          </a:p>
          <a:p>
            <a:r>
              <a:rPr lang="en-US" sz="1500" dirty="0">
                <a:latin typeface="Helvetica" pitchFamily="34" charset="0"/>
              </a:rPr>
              <a:t>It </a:t>
            </a:r>
            <a:r>
              <a:rPr lang="en-US" sz="1500" dirty="0" err="1">
                <a:latin typeface="Helvetica" pitchFamily="34" charset="0"/>
              </a:rPr>
              <a:t>guaratees</a:t>
            </a:r>
            <a:r>
              <a:rPr lang="en-US" sz="1500" dirty="0">
                <a:latin typeface="Helvetica" pitchFamily="34" charset="0"/>
              </a:rPr>
              <a:t> the functional and aesthetical stability  over time even under extreme climate conditions. </a:t>
            </a:r>
          </a:p>
          <a:p>
            <a:r>
              <a:rPr lang="en-US" sz="1500" dirty="0">
                <a:latin typeface="Helvetica" pitchFamily="34" charset="0"/>
              </a:rPr>
              <a:t>For this purpose </a:t>
            </a:r>
            <a:r>
              <a:rPr lang="en-US" sz="1500" b="1" dirty="0" err="1">
                <a:latin typeface="Helvetica" pitchFamily="34" charset="0"/>
              </a:rPr>
              <a:t>Starlike</a:t>
            </a:r>
            <a:r>
              <a:rPr lang="en-US" sz="1500" b="1" dirty="0">
                <a:latin typeface="Helvetica" pitchFamily="34" charset="0"/>
              </a:rPr>
              <a:t> EVO</a:t>
            </a:r>
            <a:r>
              <a:rPr lang="en-US" sz="1500" dirty="0">
                <a:latin typeface="Helvetica" pitchFamily="34" charset="0"/>
              </a:rPr>
              <a:t> can </a:t>
            </a:r>
          </a:p>
          <a:p>
            <a:r>
              <a:rPr lang="en-US" sz="1500" dirty="0">
                <a:latin typeface="Helvetica" pitchFamily="34" charset="0"/>
              </a:rPr>
              <a:t>be declared </a:t>
            </a:r>
            <a:r>
              <a:rPr lang="en-US" sz="1500" b="1" dirty="0">
                <a:latin typeface="Helvetica" pitchFamily="34" charset="0"/>
              </a:rPr>
              <a:t>“UV RESISTANT”.</a:t>
            </a:r>
          </a:p>
          <a:p>
            <a:endParaRPr lang="it-IT" sz="2400" b="1" dirty="0">
              <a:latin typeface="Helvetica" pitchFamily="34" charset="0"/>
            </a:endParaRPr>
          </a:p>
        </p:txBody>
      </p:sp>
      <p:pic>
        <p:nvPicPr>
          <p:cNvPr id="6146" name="Picture 2" descr="C:\Users\Giancarlo.Panari\Pictures\SCRIVANIA ULTIME\loghi\uv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412" y="4300724"/>
            <a:ext cx="1435596" cy="137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cup, coffee, table, sitting&#10;&#10;Description automatically generated">
            <a:extLst>
              <a:ext uri="{FF2B5EF4-FFF2-40B4-BE49-F238E27FC236}">
                <a16:creationId xmlns:a16="http://schemas.microsoft.com/office/drawing/2014/main" id="{2AC9A4FF-5F00-41F1-ABFF-4EF6161975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464" y="3073322"/>
            <a:ext cx="4151349" cy="3451303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B1C84E39-9A9F-4EB6-8E88-5882A2595A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4572"/>
            <a:ext cx="4778422" cy="49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227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35496" y="6463556"/>
            <a:ext cx="1944216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800" b="1"/>
              <a:t>© </a:t>
            </a:r>
            <a:r>
              <a:rPr lang="en-US" sz="800" b="1" err="1"/>
              <a:t>Litokol</a:t>
            </a:r>
            <a:r>
              <a:rPr lang="en-US" sz="800" b="1"/>
              <a:t> 2011. All rights reserved</a:t>
            </a:r>
            <a:r>
              <a:rPr lang="en-US" sz="1200" b="1"/>
              <a:t>.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8316416" y="6381328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/>
              <a:t>&lt;  &gt;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7812360" y="6551766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/>
              <a:t>HOME</a:t>
            </a:r>
          </a:p>
        </p:txBody>
      </p:sp>
      <p:pic>
        <p:nvPicPr>
          <p:cNvPr id="3074" name="Picture 2" descr="C:\Users\Giancarlo.Panari\Desktop\foto UV\cielo-sol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6" t="7483" r="18989"/>
          <a:stretch/>
        </p:blipFill>
        <p:spPr bwMode="auto">
          <a:xfrm flipH="1">
            <a:off x="4571999" y="1232693"/>
            <a:ext cx="4571999" cy="529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Giancarlo.Panari\Desktop\loghi vari\Litokol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658" y="338914"/>
            <a:ext cx="1742830" cy="49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CasellaDiTesto 49"/>
          <p:cNvSpPr txBox="1"/>
          <p:nvPr/>
        </p:nvSpPr>
        <p:spPr>
          <a:xfrm>
            <a:off x="251520" y="519644"/>
            <a:ext cx="64807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b="1">
              <a:latin typeface="Helvetica" pitchFamily="34" charset="0"/>
            </a:endParaRPr>
          </a:p>
          <a:p>
            <a:r>
              <a:rPr lang="en-US" b="1">
                <a:latin typeface="Helvetica" pitchFamily="34" charset="0"/>
              </a:rPr>
              <a:t>Resists to the yellowing caused by uv rays </a:t>
            </a:r>
            <a:endParaRPr lang="it-IT" b="1">
              <a:latin typeface="Helvetica" pitchFamily="34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251520" y="260648"/>
            <a:ext cx="8892480" cy="972045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" name="Connettore 1 4"/>
          <p:cNvCxnSpPr/>
          <p:nvPr/>
        </p:nvCxnSpPr>
        <p:spPr>
          <a:xfrm>
            <a:off x="251520" y="6524625"/>
            <a:ext cx="88924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467544" y="1126485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b="1" dirty="0">
              <a:latin typeface="Helvetica" pitchFamily="34" charset="0"/>
            </a:endParaRPr>
          </a:p>
          <a:p>
            <a:r>
              <a:rPr lang="en-US" sz="1600" b="1" dirty="0">
                <a:latin typeface="Helvetica" pitchFamily="34" charset="0"/>
              </a:rPr>
              <a:t>Yellowing trend</a:t>
            </a:r>
            <a:endParaRPr lang="it-IT" sz="1600" b="1" dirty="0">
              <a:latin typeface="Helvetica" pitchFamily="34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4248472" y="1114291"/>
            <a:ext cx="4860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b="1" dirty="0">
              <a:latin typeface="Helvetica" pitchFamily="34" charset="0"/>
            </a:endParaRPr>
          </a:p>
          <a:p>
            <a:r>
              <a:rPr lang="en-US" sz="1600" b="1" dirty="0" err="1">
                <a:latin typeface="Helvetica" pitchFamily="34" charset="0"/>
              </a:rPr>
              <a:t>Starlike</a:t>
            </a:r>
            <a:r>
              <a:rPr lang="en-US" sz="1600" b="1" dirty="0">
                <a:latin typeface="Helvetica" pitchFamily="34" charset="0"/>
              </a:rPr>
              <a:t> EVO Bianco </a:t>
            </a:r>
            <a:r>
              <a:rPr lang="en-US" sz="1600" b="1" dirty="0" err="1">
                <a:latin typeface="Helvetica" pitchFamily="34" charset="0"/>
              </a:rPr>
              <a:t>assoluto</a:t>
            </a:r>
            <a:endParaRPr lang="it-IT" sz="2000" b="1" dirty="0">
              <a:latin typeface="Helvetica" pitchFamily="34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717146"/>
            <a:ext cx="7272808" cy="4588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 l="58350" t="9238" r="14068" b="66696"/>
          <a:stretch/>
        </p:blipFill>
        <p:spPr bwMode="auto">
          <a:xfrm>
            <a:off x="4572000" y="1988840"/>
            <a:ext cx="287792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ttangolo 30"/>
          <p:cNvSpPr/>
          <p:nvPr/>
        </p:nvSpPr>
        <p:spPr>
          <a:xfrm>
            <a:off x="5220072" y="2204864"/>
            <a:ext cx="2001586" cy="11863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/>
          <p:cNvSpPr txBox="1"/>
          <p:nvPr/>
        </p:nvSpPr>
        <p:spPr>
          <a:xfrm>
            <a:off x="5223048" y="2204864"/>
            <a:ext cx="22322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b="1" dirty="0">
                <a:latin typeface="Helvetica" pitchFamily="34" charset="0"/>
              </a:rPr>
              <a:t>STARLIKE EVO BIANCO ASSOLUTO</a:t>
            </a:r>
          </a:p>
        </p:txBody>
      </p:sp>
      <p:sp>
        <p:nvSpPr>
          <p:cNvPr id="29" name="Parentesi graffa chiusa 28"/>
          <p:cNvSpPr/>
          <p:nvPr/>
        </p:nvSpPr>
        <p:spPr>
          <a:xfrm>
            <a:off x="5332015" y="2420308"/>
            <a:ext cx="144016" cy="864676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CasellaDiTesto 29"/>
          <p:cNvSpPr txBox="1"/>
          <p:nvPr/>
        </p:nvSpPr>
        <p:spPr>
          <a:xfrm>
            <a:off x="5460379" y="2591036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>
                <a:latin typeface="Helvetica" pitchFamily="34" charset="0"/>
              </a:rPr>
              <a:t>LITOKOL</a:t>
            </a:r>
          </a:p>
          <a:p>
            <a:r>
              <a:rPr lang="it-IT" sz="1400" b="1">
                <a:latin typeface="Helvetica" pitchFamily="34" charset="0"/>
              </a:rPr>
              <a:t>COMPETITORS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9A117D65-F347-4C85-A479-4DE96A465E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4572"/>
            <a:ext cx="4778422" cy="49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204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35496" y="6463556"/>
            <a:ext cx="1944216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800" b="1"/>
              <a:t>© </a:t>
            </a:r>
            <a:r>
              <a:rPr lang="en-US" sz="800" b="1" err="1"/>
              <a:t>Litokol</a:t>
            </a:r>
            <a:r>
              <a:rPr lang="en-US" sz="800" b="1"/>
              <a:t> 2011. All rights reserved</a:t>
            </a:r>
            <a:r>
              <a:rPr lang="en-US" sz="1200" b="1"/>
              <a:t>.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8316416" y="6381328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/>
              <a:t>&lt;  &gt;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7812360" y="6551766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/>
              <a:t>HOME</a:t>
            </a:r>
          </a:p>
        </p:txBody>
      </p:sp>
      <p:pic>
        <p:nvPicPr>
          <p:cNvPr id="20" name="Picture 2" descr="C:\Users\Giancarlo.Panari\Desktop\loghi vari\Litokol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658" y="338914"/>
            <a:ext cx="1742830" cy="49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CasellaDiTesto 49"/>
          <p:cNvSpPr txBox="1"/>
          <p:nvPr/>
        </p:nvSpPr>
        <p:spPr>
          <a:xfrm>
            <a:off x="251520" y="519644"/>
            <a:ext cx="64807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b="1">
              <a:latin typeface="Helvetica" pitchFamily="34" charset="0"/>
            </a:endParaRPr>
          </a:p>
          <a:p>
            <a:r>
              <a:rPr lang="en-US" b="1">
                <a:latin typeface="Helvetica" pitchFamily="34" charset="0"/>
              </a:rPr>
              <a:t>Resists to the yellowing caused by uv rays </a:t>
            </a:r>
            <a:endParaRPr lang="it-IT" b="1">
              <a:latin typeface="Helvetica" pitchFamily="34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251520" y="260648"/>
            <a:ext cx="8892480" cy="972045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" name="Connettore 1 4"/>
          <p:cNvCxnSpPr/>
          <p:nvPr/>
        </p:nvCxnSpPr>
        <p:spPr>
          <a:xfrm>
            <a:off x="251520" y="6524625"/>
            <a:ext cx="88924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C:\Users\Giancarlo.Panari\Desktop\uv resistant\luce%20stanza%20piu%20chiara1 bass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r="18398" b="33020"/>
          <a:stretch/>
        </p:blipFill>
        <p:spPr bwMode="auto">
          <a:xfrm>
            <a:off x="4572000" y="1232692"/>
            <a:ext cx="4572000" cy="529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524146"/>
            <a:ext cx="6552530" cy="3137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29" name="CasellaDiTesto 28"/>
          <p:cNvSpPr txBox="1"/>
          <p:nvPr/>
        </p:nvSpPr>
        <p:spPr>
          <a:xfrm>
            <a:off x="-540568" y="5632792"/>
            <a:ext cx="38733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err="1"/>
              <a:t>Yellowing</a:t>
            </a:r>
            <a:r>
              <a:rPr lang="it-IT" sz="1600" b="1"/>
              <a:t> resistance</a:t>
            </a:r>
            <a:endParaRPr lang="it-IT" sz="1600" b="1" dirty="0"/>
          </a:p>
          <a:p>
            <a:pPr algn="ctr"/>
            <a:r>
              <a:rPr lang="it-IT" sz="1600" b="1">
                <a:solidFill>
                  <a:srgbClr val="FF0000"/>
                </a:solidFill>
              </a:rPr>
              <a:t>Outdoor </a:t>
            </a:r>
            <a:r>
              <a:rPr lang="it-IT" sz="1600" b="1" dirty="0">
                <a:solidFill>
                  <a:srgbClr val="FF0000"/>
                </a:solidFill>
              </a:rPr>
              <a:t>= 402 </a:t>
            </a:r>
            <a:r>
              <a:rPr lang="it-IT" sz="1600" b="1" dirty="0" err="1">
                <a:solidFill>
                  <a:srgbClr val="FF0000"/>
                </a:solidFill>
              </a:rPr>
              <a:t>days</a:t>
            </a:r>
            <a:endParaRPr lang="it-IT" sz="1600" b="1" dirty="0">
              <a:solidFill>
                <a:srgbClr val="FF0000"/>
              </a:solidFill>
            </a:endParaRPr>
          </a:p>
          <a:p>
            <a:pPr algn="ctr"/>
            <a:r>
              <a:rPr lang="it-IT" b="1">
                <a:solidFill>
                  <a:srgbClr val="002060"/>
                </a:solidFill>
              </a:rPr>
              <a:t>      </a:t>
            </a:r>
            <a:r>
              <a:rPr lang="it-IT" b="1" dirty="0">
                <a:solidFill>
                  <a:srgbClr val="0725B9"/>
                </a:solidFill>
              </a:rPr>
              <a:t>Indoor = 10-11 </a:t>
            </a:r>
            <a:r>
              <a:rPr lang="it-IT" b="1" dirty="0" err="1">
                <a:solidFill>
                  <a:srgbClr val="0725B9"/>
                </a:solidFill>
              </a:rPr>
              <a:t>years</a:t>
            </a:r>
            <a:endParaRPr lang="it-IT" b="1" dirty="0">
              <a:solidFill>
                <a:srgbClr val="0725B9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467544" y="1375608"/>
            <a:ext cx="39445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Helvetica" pitchFamily="34" charset="0"/>
              </a:rPr>
              <a:t>The yellowing resistance duration in interior  environments (long periods of shadow, spaced out by the presence of light filtered by glass-window)</a:t>
            </a:r>
            <a:r>
              <a:rPr lang="en-US" sz="1400">
                <a:solidFill>
                  <a:srgbClr val="92D050"/>
                </a:solidFill>
                <a:latin typeface="Helvetica" pitchFamily="34" charset="0"/>
              </a:rPr>
              <a:t> </a:t>
            </a:r>
            <a:r>
              <a:rPr lang="en-US" sz="1400">
                <a:latin typeface="Helvetica" pitchFamily="34" charset="0"/>
              </a:rPr>
              <a:t>is from 6 up to 10 times higher than outdoor areas. </a:t>
            </a:r>
            <a:endParaRPr lang="en-US" sz="1400" b="1">
              <a:latin typeface="Helvetica" pitchFamily="34" charset="0"/>
            </a:endParaRPr>
          </a:p>
          <a:p>
            <a:endParaRPr lang="it-IT" sz="2000" b="1" dirty="0">
              <a:latin typeface="Helvetica" pitchFamily="34" charset="0"/>
            </a:endParaRPr>
          </a:p>
        </p:txBody>
      </p:sp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087F695F-6DD6-4E60-86FC-229D1027A8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4572"/>
            <a:ext cx="4778422" cy="49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206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iancarlo.Panari\Desktop\loghi vari\Litokol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658" y="338914"/>
            <a:ext cx="1742830" cy="49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5496" y="6463556"/>
            <a:ext cx="1944216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800" b="1"/>
              <a:t>© </a:t>
            </a:r>
            <a:r>
              <a:rPr lang="en-US" sz="800" b="1" err="1"/>
              <a:t>Litokol</a:t>
            </a:r>
            <a:r>
              <a:rPr lang="en-US" sz="800" b="1"/>
              <a:t> 2011. All rights reserved</a:t>
            </a:r>
            <a:r>
              <a:rPr lang="en-US" sz="1200" b="1"/>
              <a:t>.</a:t>
            </a:r>
          </a:p>
        </p:txBody>
      </p:sp>
      <p:cxnSp>
        <p:nvCxnSpPr>
          <p:cNvPr id="13" name="Connettore 1 12"/>
          <p:cNvCxnSpPr/>
          <p:nvPr/>
        </p:nvCxnSpPr>
        <p:spPr>
          <a:xfrm>
            <a:off x="251520" y="6525344"/>
            <a:ext cx="88924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/>
        </p:nvSpPr>
        <p:spPr>
          <a:xfrm>
            <a:off x="251520" y="260648"/>
            <a:ext cx="8892480" cy="972045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23528" y="266906"/>
            <a:ext cx="1791552" cy="1001854"/>
          </a:xfrm>
        </p:spPr>
        <p:txBody>
          <a:bodyPr>
            <a:noAutofit/>
          </a:bodyPr>
          <a:lstStyle/>
          <a:p>
            <a:pPr algn="l"/>
            <a:br>
              <a:rPr lang="en-GB" sz="3600" b="1"/>
            </a:br>
            <a:br>
              <a:rPr lang="en-GB" sz="3600" b="1"/>
            </a:br>
            <a:r>
              <a:rPr lang="it-IT" sz="2000" b="1">
                <a:latin typeface="Helvetica" pitchFamily="34" charset="0"/>
              </a:rPr>
              <a:t>Certification</a:t>
            </a:r>
            <a:br>
              <a:rPr lang="it-IT" sz="3200" b="1">
                <a:latin typeface="Helvetica" pitchFamily="34" charset="0"/>
              </a:rPr>
            </a:br>
            <a:endParaRPr lang="en-US" sz="3600" b="1">
              <a:latin typeface="Helvetica" pitchFamily="34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" t="16667" r="66459" b="10184"/>
          <a:stretch/>
        </p:blipFill>
        <p:spPr bwMode="auto">
          <a:xfrm>
            <a:off x="4932040" y="1340768"/>
            <a:ext cx="3960440" cy="5292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sx="101000" sy="101000" algn="tr" rotWithShape="0">
              <a:prstClr val="black">
                <a:alpha val="27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CasellaDiTesto 13"/>
          <p:cNvSpPr txBox="1"/>
          <p:nvPr/>
        </p:nvSpPr>
        <p:spPr>
          <a:xfrm flipH="1">
            <a:off x="-36512" y="1052736"/>
            <a:ext cx="756084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300" dirty="0">
                <a:solidFill>
                  <a:schemeClr val="bg1">
                    <a:lumMod val="85000"/>
                  </a:schemeClr>
                </a:solidFill>
                <a:latin typeface="Impact" pitchFamily="34" charset="0"/>
              </a:rPr>
              <a:t>“</a:t>
            </a:r>
          </a:p>
          <a:p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 rot="10800000" flipH="1">
            <a:off x="2699793" y="3789040"/>
            <a:ext cx="1371419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300" dirty="0">
                <a:solidFill>
                  <a:schemeClr val="bg1">
                    <a:lumMod val="85000"/>
                  </a:schemeClr>
                </a:solidFill>
                <a:latin typeface="Impact" pitchFamily="34" charset="0"/>
              </a:rPr>
              <a:t>“</a:t>
            </a:r>
          </a:p>
          <a:p>
            <a:endParaRPr lang="it-IT" dirty="0"/>
          </a:p>
        </p:txBody>
      </p:sp>
      <p:pic>
        <p:nvPicPr>
          <p:cNvPr id="3" name="Immagin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7" t="10640" r="64848" b="8929"/>
          <a:stretch>
            <a:fillRect/>
          </a:stretch>
        </p:blipFill>
        <p:spPr bwMode="auto">
          <a:xfrm rot="20989345">
            <a:off x="3592512" y="-33605"/>
            <a:ext cx="3939282" cy="556497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sellaDiTesto 14"/>
          <p:cNvSpPr txBox="1"/>
          <p:nvPr/>
        </p:nvSpPr>
        <p:spPr>
          <a:xfrm>
            <a:off x="755576" y="1556792"/>
            <a:ext cx="2664296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" pitchFamily="34" charset="0"/>
              </a:rPr>
              <a:t>The tests confirm that </a:t>
            </a:r>
            <a:r>
              <a:rPr lang="en-US" sz="1600" b="1" dirty="0" err="1">
                <a:latin typeface="Helvetica" pitchFamily="34" charset="0"/>
              </a:rPr>
              <a:t>Starlike</a:t>
            </a:r>
            <a:r>
              <a:rPr lang="en-US" sz="1600" b="1" dirty="0">
                <a:latin typeface="Helvetica" pitchFamily="34" charset="0"/>
              </a:rPr>
              <a:t> EVO</a:t>
            </a:r>
            <a:r>
              <a:rPr lang="en-US" sz="1600" b="1" baseline="30000" dirty="0">
                <a:latin typeface="Helvetica" pitchFamily="34" charset="0"/>
              </a:rPr>
              <a:t> </a:t>
            </a:r>
            <a:r>
              <a:rPr lang="en-US" sz="1600" dirty="0">
                <a:latin typeface="Helvetica" pitchFamily="34" charset="0"/>
              </a:rPr>
              <a:t>new formulation has achieved the maximum resistance to yellowing and ageing processes caused by both UV rays exposition and meteorological-climate combined action, guaranteeing the functioning and aesthetical stability in the time for the severest experimental-environmental using.                                       For these reasons </a:t>
            </a:r>
            <a:r>
              <a:rPr lang="en-US" sz="1600" b="1" dirty="0" err="1">
                <a:latin typeface="Helvetica" pitchFamily="34" charset="0"/>
              </a:rPr>
              <a:t>Starlike</a:t>
            </a:r>
            <a:r>
              <a:rPr lang="en-US" sz="1600" b="1" dirty="0">
                <a:latin typeface="Helvetica" pitchFamily="34" charset="0"/>
              </a:rPr>
              <a:t> EVO</a:t>
            </a:r>
            <a:r>
              <a:rPr lang="en-US" sz="1600" dirty="0">
                <a:latin typeface="Helvetica" pitchFamily="34" charset="0"/>
              </a:rPr>
              <a:t> is declared</a:t>
            </a:r>
          </a:p>
          <a:p>
            <a:r>
              <a:rPr lang="en-US" sz="1600" b="1" dirty="0">
                <a:latin typeface="Helvetica" pitchFamily="34" charset="0"/>
              </a:rPr>
              <a:t>“UV RESISTANT”.  </a:t>
            </a:r>
          </a:p>
          <a:p>
            <a:r>
              <a:rPr lang="en-US" sz="1700" dirty="0">
                <a:latin typeface="Helvetica" pitchFamily="34" charset="0"/>
              </a:rPr>
              <a:t> 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6EF2DE80-0670-4A9A-95DB-2A0C9462FF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4572"/>
            <a:ext cx="2592288" cy="49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178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iancarlo.Panari\Desktop\loghi vari\Litokol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658" y="338914"/>
            <a:ext cx="1742830" cy="49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5496" y="6463556"/>
            <a:ext cx="1944216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800" b="1"/>
              <a:t>© </a:t>
            </a:r>
            <a:r>
              <a:rPr lang="en-US" sz="800" b="1" err="1"/>
              <a:t>Litokol</a:t>
            </a:r>
            <a:r>
              <a:rPr lang="en-US" sz="800" b="1"/>
              <a:t> 2011. All rights reserved</a:t>
            </a:r>
            <a:r>
              <a:rPr lang="en-US" sz="1200" b="1"/>
              <a:t>.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7812360" y="6551766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/>
              <a:t>HOME</a:t>
            </a:r>
          </a:p>
        </p:txBody>
      </p:sp>
      <p:cxnSp>
        <p:nvCxnSpPr>
          <p:cNvPr id="13" name="Connettore 1 12"/>
          <p:cNvCxnSpPr/>
          <p:nvPr/>
        </p:nvCxnSpPr>
        <p:spPr>
          <a:xfrm>
            <a:off x="251520" y="6525344"/>
            <a:ext cx="88924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/>
        </p:nvSpPr>
        <p:spPr>
          <a:xfrm>
            <a:off x="251520" y="260648"/>
            <a:ext cx="8892480" cy="972045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0"/>
          <p:cNvSpPr txBox="1"/>
          <p:nvPr/>
        </p:nvSpPr>
        <p:spPr>
          <a:xfrm>
            <a:off x="8316416" y="6420961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b="1"/>
              <a:t>&lt;  &gt;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395536" y="1340768"/>
            <a:ext cx="430222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600" dirty="0">
                <a:latin typeface="Helvetica" pitchFamily="34" charset="0"/>
              </a:rPr>
              <a:t>The validity of these results has been confirmed by the University of Modena and Reggio Emilia releasing </a:t>
            </a:r>
            <a:r>
              <a:rPr lang="en-US" sz="1600" b="1" dirty="0" err="1">
                <a:latin typeface="Helvetica" pitchFamily="34" charset="0"/>
              </a:rPr>
              <a:t>Starlike</a:t>
            </a:r>
            <a:r>
              <a:rPr lang="en-US" sz="1600" b="1" dirty="0">
                <a:latin typeface="Helvetica" pitchFamily="34" charset="0"/>
              </a:rPr>
              <a:t> EVO</a:t>
            </a:r>
            <a:r>
              <a:rPr lang="en-US" sz="1600" dirty="0">
                <a:latin typeface="Helvetica" pitchFamily="34" charset="0"/>
              </a:rPr>
              <a:t> UV–resistance performances conformity certificate.</a:t>
            </a:r>
            <a:endParaRPr lang="en-US" sz="1600" b="1" dirty="0">
              <a:latin typeface="Helvetica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US" sz="1600" dirty="0">
                <a:latin typeface="Helvetica" pitchFamily="34" charset="0"/>
              </a:rPr>
              <a:t>As a matter of fact, the tests carried out concerning the new formulations UV rays resistance, has ascertained to be ameliorative, enabling, thus, to take out a further patent.  </a:t>
            </a:r>
          </a:p>
          <a:p>
            <a:pPr algn="just">
              <a:spcAft>
                <a:spcPts val="600"/>
              </a:spcAft>
            </a:pPr>
            <a:r>
              <a:rPr lang="en-US" sz="1600" dirty="0">
                <a:latin typeface="Helvetica" pitchFamily="34" charset="0"/>
              </a:rPr>
              <a:t>Moreover, the value of an exclusive research in the grouting mortars market, has proved, to be beyond market nowadays knowledge  limits.                                               </a:t>
            </a:r>
          </a:p>
          <a:p>
            <a:pPr algn="just">
              <a:spcAft>
                <a:spcPts val="600"/>
              </a:spcAft>
            </a:pPr>
            <a:r>
              <a:rPr lang="en-US" sz="1600" b="1" dirty="0" err="1">
                <a:latin typeface="Helvetica" pitchFamily="34" charset="0"/>
              </a:rPr>
              <a:t>Starlike</a:t>
            </a:r>
            <a:r>
              <a:rPr lang="en-US" sz="1600" b="1" dirty="0">
                <a:latin typeface="Helvetica" pitchFamily="34" charset="0"/>
              </a:rPr>
              <a:t> EVO is the unique epoxy mortar patented as </a:t>
            </a:r>
            <a:r>
              <a:rPr lang="en-US" sz="1600" b="1" i="1" dirty="0">
                <a:latin typeface="Helvetica" pitchFamily="34" charset="0"/>
              </a:rPr>
              <a:t>UV-resistant on the market. Furthermore, is the only one having the UV-RESISTANT conformity certificate released by an university institution. </a:t>
            </a:r>
            <a:endParaRPr lang="en-US" sz="1600" b="1" dirty="0">
              <a:latin typeface="Helvetica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US" sz="1600" dirty="0">
                <a:latin typeface="Helvetica" pitchFamily="34" charset="0"/>
              </a:rPr>
              <a:t> 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251520" y="260648"/>
            <a:ext cx="8892480" cy="972045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23528" y="404664"/>
            <a:ext cx="1872208" cy="677755"/>
          </a:xfrm>
        </p:spPr>
        <p:txBody>
          <a:bodyPr>
            <a:noAutofit/>
          </a:bodyPr>
          <a:lstStyle/>
          <a:p>
            <a:pPr algn="l"/>
            <a:br>
              <a:rPr lang="en-GB" sz="3600" b="1"/>
            </a:br>
            <a:r>
              <a:rPr lang="it-IT" sz="2000" b="1">
                <a:latin typeface="Helvetica" pitchFamily="34" charset="0"/>
              </a:rPr>
              <a:t>Patents</a:t>
            </a:r>
            <a:endParaRPr lang="en-US" sz="3600" b="1">
              <a:latin typeface="Helvetica" pitchFamily="34" charset="0"/>
            </a:endParaRPr>
          </a:p>
        </p:txBody>
      </p:sp>
      <p:sp>
        <p:nvSpPr>
          <p:cNvPr id="28" name="Rectangle 7"/>
          <p:cNvSpPr txBox="1">
            <a:spLocks noChangeArrowheads="1"/>
          </p:cNvSpPr>
          <p:nvPr/>
        </p:nvSpPr>
        <p:spPr>
          <a:xfrm>
            <a:off x="7291794" y="4052517"/>
            <a:ext cx="1600686" cy="4140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en-GB" sz="4800" b="1"/>
            </a:br>
            <a:r>
              <a:rPr lang="it-IT" sz="2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Patented</a:t>
            </a:r>
            <a:br>
              <a:rPr lang="it-IT" sz="2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</a:br>
            <a:endParaRPr lang="en-US" sz="2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pic>
        <p:nvPicPr>
          <p:cNvPr id="7170" name="Picture 2" descr="C:\Users\Giancarlo.Panari\Pictures\SCRIVANIA ULTIME\loghi\uv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3" y="3108109"/>
            <a:ext cx="11430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cup, coffee, table, sitting&#10;&#10;Description automatically generated">
            <a:extLst>
              <a:ext uri="{FF2B5EF4-FFF2-40B4-BE49-F238E27FC236}">
                <a16:creationId xmlns:a16="http://schemas.microsoft.com/office/drawing/2014/main" id="{35ED8C80-7197-4D8F-8541-A63D74E2CC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051" y="1930144"/>
            <a:ext cx="4151349" cy="3451303"/>
          </a:xfrm>
          <a:prstGeom prst="rect">
            <a:avLst/>
          </a:prstGeom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928101F4-EBDE-47B2-99EF-24EEC153D6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4572"/>
            <a:ext cx="4778422" cy="49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40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5496" y="6463556"/>
            <a:ext cx="1944216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800" b="1"/>
              <a:t>© </a:t>
            </a:r>
            <a:r>
              <a:rPr lang="en-US" sz="800" b="1" err="1"/>
              <a:t>Litokol</a:t>
            </a:r>
            <a:r>
              <a:rPr lang="en-US" sz="800" b="1"/>
              <a:t> 2011. All rights reserved</a:t>
            </a:r>
            <a:r>
              <a:rPr lang="en-US" sz="1200" b="1"/>
              <a:t>.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7812360" y="6551766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/>
              <a:t>HOME</a:t>
            </a:r>
          </a:p>
        </p:txBody>
      </p:sp>
      <p:cxnSp>
        <p:nvCxnSpPr>
          <p:cNvPr id="13" name="Connettore 1 12"/>
          <p:cNvCxnSpPr/>
          <p:nvPr/>
        </p:nvCxnSpPr>
        <p:spPr>
          <a:xfrm>
            <a:off x="251520" y="6525344"/>
            <a:ext cx="88924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0"/>
          <p:cNvSpPr txBox="1"/>
          <p:nvPr/>
        </p:nvSpPr>
        <p:spPr>
          <a:xfrm>
            <a:off x="8316416" y="6420961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b="1"/>
              <a:t>&lt;  &gt;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251520" y="260648"/>
            <a:ext cx="8892480" cy="972045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Picture 2" descr="C:\Users\Giancarlo.Panari\Pictures\foto\foto uv resistant\IMG_7318 bassa per bianco assolut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0" t="7324" b="4782"/>
          <a:stretch/>
        </p:blipFill>
        <p:spPr bwMode="auto">
          <a:xfrm flipH="1">
            <a:off x="4572000" y="1232692"/>
            <a:ext cx="4566669" cy="529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sellaDiTesto 21"/>
          <p:cNvSpPr txBox="1"/>
          <p:nvPr/>
        </p:nvSpPr>
        <p:spPr>
          <a:xfrm>
            <a:off x="395537" y="1480716"/>
            <a:ext cx="430222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700" dirty="0">
                <a:latin typeface="Helvetica" pitchFamily="34" charset="0"/>
              </a:rPr>
              <a:t>The </a:t>
            </a:r>
            <a:r>
              <a:rPr lang="en-US" sz="1700" b="1" dirty="0">
                <a:latin typeface="Helvetica" pitchFamily="34" charset="0"/>
              </a:rPr>
              <a:t>Bianco </a:t>
            </a:r>
            <a:r>
              <a:rPr lang="en-US" sz="1700" b="1" dirty="0" err="1">
                <a:latin typeface="Helvetica" pitchFamily="34" charset="0"/>
              </a:rPr>
              <a:t>Assoluto</a:t>
            </a:r>
            <a:r>
              <a:rPr lang="en-US" sz="1700" b="1" dirty="0">
                <a:latin typeface="Helvetica" pitchFamily="34" charset="0"/>
              </a:rPr>
              <a:t> White </a:t>
            </a:r>
            <a:r>
              <a:rPr lang="en-US" sz="1700" dirty="0">
                <a:latin typeface="Helvetica" pitchFamily="34" charset="0"/>
              </a:rPr>
              <a:t>replaces the Snow White</a:t>
            </a:r>
          </a:p>
          <a:p>
            <a:pPr>
              <a:spcAft>
                <a:spcPts val="600"/>
              </a:spcAft>
            </a:pPr>
            <a:r>
              <a:rPr lang="it-IT" sz="1700" b="1" i="1" dirty="0">
                <a:latin typeface="Helvetica" pitchFamily="34" charset="0"/>
              </a:rPr>
              <a:t>Technical specifications:</a:t>
            </a:r>
          </a:p>
          <a:p>
            <a:pPr>
              <a:spcAft>
                <a:spcPts val="600"/>
              </a:spcAft>
            </a:pPr>
            <a:r>
              <a:rPr lang="it-IT" sz="1700" dirty="0">
                <a:latin typeface="Helvetica"/>
              </a:rPr>
              <a:t>● </a:t>
            </a:r>
            <a:r>
              <a:rPr lang="it-IT" sz="1700" dirty="0">
                <a:latin typeface="Helvetica" pitchFamily="34" charset="0"/>
              </a:rPr>
              <a:t>New UV-Resistant formula</a:t>
            </a:r>
          </a:p>
          <a:p>
            <a:pPr>
              <a:spcAft>
                <a:spcPts val="600"/>
              </a:spcAft>
            </a:pPr>
            <a:r>
              <a:rPr lang="it-IT" sz="1700" dirty="0">
                <a:latin typeface="Helvetica"/>
              </a:rPr>
              <a:t>● </a:t>
            </a:r>
            <a:r>
              <a:rPr lang="it-IT" sz="1700" dirty="0">
                <a:latin typeface="Helvetica" pitchFamily="34" charset="0"/>
              </a:rPr>
              <a:t>Extra-fine granulometry</a:t>
            </a:r>
          </a:p>
          <a:p>
            <a:pPr>
              <a:spcAft>
                <a:spcPts val="600"/>
              </a:spcAft>
            </a:pPr>
            <a:r>
              <a:rPr lang="it-IT" sz="1700" b="1" i="1" dirty="0">
                <a:latin typeface="Helvetica" pitchFamily="34" charset="0"/>
              </a:rPr>
              <a:t>Aesthetic Features</a:t>
            </a:r>
          </a:p>
          <a:p>
            <a:pPr>
              <a:spcAft>
                <a:spcPts val="600"/>
              </a:spcAft>
            </a:pPr>
            <a:r>
              <a:rPr lang="it-IT" sz="1700" dirty="0">
                <a:latin typeface="Helvetica"/>
              </a:rPr>
              <a:t>● </a:t>
            </a:r>
            <a:r>
              <a:rPr lang="en-US" sz="1700" dirty="0">
                <a:latin typeface="Helvetica" pitchFamily="34" charset="0"/>
              </a:rPr>
              <a:t>Extremely pure and bright white  </a:t>
            </a:r>
            <a:r>
              <a:rPr lang="en-US" sz="1700" dirty="0" err="1">
                <a:latin typeface="Helvetica" pitchFamily="34" charset="0"/>
              </a:rPr>
              <a:t>colour</a:t>
            </a:r>
            <a:endParaRPr lang="en-US" sz="1700" dirty="0">
              <a:latin typeface="Helvetica" pitchFamily="34" charset="0"/>
            </a:endParaRPr>
          </a:p>
          <a:p>
            <a:pPr>
              <a:spcAft>
                <a:spcPts val="600"/>
              </a:spcAft>
            </a:pPr>
            <a:r>
              <a:rPr lang="it-IT" sz="1700" dirty="0">
                <a:latin typeface="Helvetica"/>
              </a:rPr>
              <a:t>● </a:t>
            </a:r>
            <a:r>
              <a:rPr lang="en-US" sz="1700" dirty="0">
                <a:latin typeface="Helvetica" pitchFamily="34" charset="0"/>
              </a:rPr>
              <a:t>The surface finish is particularly smooth and shiny</a:t>
            </a:r>
          </a:p>
          <a:p>
            <a:pPr>
              <a:spcAft>
                <a:spcPts val="600"/>
              </a:spcAft>
            </a:pPr>
            <a:r>
              <a:rPr lang="it-IT" sz="1700" dirty="0">
                <a:latin typeface="Helvetica"/>
              </a:rPr>
              <a:t>● </a:t>
            </a:r>
            <a:r>
              <a:rPr lang="en-US" sz="1700" dirty="0">
                <a:latin typeface="Helvetica" pitchFamily="34" charset="0"/>
              </a:rPr>
              <a:t>It is possible to seal both  joints 15mm wide  and  “touching effect”  joints.</a:t>
            </a:r>
          </a:p>
          <a:p>
            <a:pPr>
              <a:spcAft>
                <a:spcPts val="600"/>
              </a:spcAft>
            </a:pPr>
            <a:r>
              <a:rPr lang="it-IT" sz="1700" dirty="0">
                <a:latin typeface="Helvetica"/>
              </a:rPr>
              <a:t>● </a:t>
            </a:r>
            <a:r>
              <a:rPr lang="en-US" sz="1700" dirty="0">
                <a:latin typeface="Helvetica" pitchFamily="34" charset="0"/>
              </a:rPr>
              <a:t>It is ideal for outdoor installation, because  preserves  the joints  from the progressive yellowing, caused  by sun exposure together  with weather and climate factors. </a:t>
            </a:r>
            <a:endParaRPr lang="it-IT" sz="1700" dirty="0">
              <a:latin typeface="Helvetica" pitchFamily="34" charset="0"/>
            </a:endParaRPr>
          </a:p>
        </p:txBody>
      </p:sp>
      <p:pic>
        <p:nvPicPr>
          <p:cNvPr id="1026" name="Picture 2" descr="C:\Users\Giancarlo.Panari\Desktop\loghi vari\Litokol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658" y="338914"/>
            <a:ext cx="1742830" cy="49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51520" y="260648"/>
            <a:ext cx="8892480" cy="972045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23528" y="404664"/>
            <a:ext cx="2592288" cy="677755"/>
          </a:xfrm>
        </p:spPr>
        <p:txBody>
          <a:bodyPr>
            <a:noAutofit/>
          </a:bodyPr>
          <a:lstStyle/>
          <a:p>
            <a:pPr algn="l"/>
            <a:br>
              <a:rPr lang="en-GB" sz="3600" b="1"/>
            </a:br>
            <a:r>
              <a:rPr lang="it-IT" sz="2000" b="1">
                <a:latin typeface="Helvetica" pitchFamily="34" charset="0"/>
              </a:rPr>
              <a:t>Absolute White </a:t>
            </a:r>
            <a:endParaRPr lang="en-US" sz="3600" b="1">
              <a:latin typeface="Helvetica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B9AE6CF3-9798-40F7-90E5-B654571ECC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4572"/>
            <a:ext cx="4778422" cy="49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553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6"/>
          <p:cNvSpPr txBox="1">
            <a:spLocks noChangeArrowheads="1"/>
          </p:cNvSpPr>
          <p:nvPr/>
        </p:nvSpPr>
        <p:spPr bwMode="auto">
          <a:xfrm>
            <a:off x="34925" y="6464300"/>
            <a:ext cx="19446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n-US" sz="800" b="1"/>
              <a:t>© Litokol 2011. All rights reserved</a:t>
            </a:r>
            <a:r>
              <a:rPr lang="en-US" sz="1200" b="1"/>
              <a:t>.</a:t>
            </a:r>
          </a:p>
        </p:txBody>
      </p:sp>
      <p:sp>
        <p:nvSpPr>
          <p:cNvPr id="17411" name="CasellaDiTesto 11"/>
          <p:cNvSpPr txBox="1">
            <a:spLocks noChangeArrowheads="1"/>
          </p:cNvSpPr>
          <p:nvPr/>
        </p:nvSpPr>
        <p:spPr bwMode="auto">
          <a:xfrm>
            <a:off x="7812088" y="6551613"/>
            <a:ext cx="7207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it-IT" sz="1100">
                <a:latin typeface="Calibri" pitchFamily="34" charset="0"/>
              </a:rPr>
              <a:t>HOME</a:t>
            </a:r>
          </a:p>
        </p:txBody>
      </p:sp>
      <p:sp>
        <p:nvSpPr>
          <p:cNvPr id="3" name="Rettangolo 2"/>
          <p:cNvSpPr/>
          <p:nvPr/>
        </p:nvSpPr>
        <p:spPr>
          <a:xfrm>
            <a:off x="755650" y="1341438"/>
            <a:ext cx="1295400" cy="1871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503238" y="2565400"/>
            <a:ext cx="504825" cy="3898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2003425" y="1330325"/>
            <a:ext cx="1560513" cy="85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cxnSp>
        <p:nvCxnSpPr>
          <p:cNvPr id="13" name="Connettore 1 12"/>
          <p:cNvCxnSpPr/>
          <p:nvPr/>
        </p:nvCxnSpPr>
        <p:spPr>
          <a:xfrm>
            <a:off x="250825" y="6524625"/>
            <a:ext cx="88931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6" name="Picture 2" descr="C:\Users\Giancarlo.Panari\Desktop\loghi vari\Litokol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538" y="338138"/>
            <a:ext cx="17430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50825" y="260350"/>
            <a:ext cx="8893175" cy="97155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174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25" y="1341438"/>
            <a:ext cx="657225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80" t="38698" r="20676" b="37019"/>
          <a:stretch>
            <a:fillRect/>
          </a:stretch>
        </p:blipFill>
        <p:spPr bwMode="auto">
          <a:xfrm>
            <a:off x="7667625" y="2533650"/>
            <a:ext cx="1008063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51" t="40506" r="4201" b="47139"/>
          <a:stretch>
            <a:fillRect/>
          </a:stretch>
        </p:blipFill>
        <p:spPr bwMode="auto">
          <a:xfrm>
            <a:off x="7018338" y="2124075"/>
            <a:ext cx="16573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4" name="CasellaDiTesto 4"/>
          <p:cNvSpPr txBox="1">
            <a:spLocks noChangeArrowheads="1"/>
          </p:cNvSpPr>
          <p:nvPr/>
        </p:nvSpPr>
        <p:spPr bwMode="auto">
          <a:xfrm>
            <a:off x="7308850" y="2347913"/>
            <a:ext cx="1366838" cy="261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it-IT" sz="1100" b="1">
                <a:latin typeface="Calibri" pitchFamily="34" charset="0"/>
              </a:rPr>
              <a:t>COMPETITORS</a:t>
            </a:r>
          </a:p>
        </p:txBody>
      </p:sp>
      <p:pic>
        <p:nvPicPr>
          <p:cNvPr id="17428" name="Picture 2" descr="C:\Users\Giancarlo.Panari\Pictures\2011-06-27 LUNEDI 27 GIUGNO\ritaglio bianco nuovo bass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223" y="4514850"/>
            <a:ext cx="2663825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9" name="Picture 4" descr="C:\Users\Giancarlo.Panari\Pictures\2011-06-27 LUNEDI 27 GIUGNO\ritaglio bianco vecchio bass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4514850"/>
            <a:ext cx="2652712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0" name="CasellaDiTesto 23"/>
          <p:cNvSpPr txBox="1">
            <a:spLocks noChangeArrowheads="1"/>
          </p:cNvSpPr>
          <p:nvPr/>
        </p:nvSpPr>
        <p:spPr bwMode="auto">
          <a:xfrm>
            <a:off x="2220913" y="6218238"/>
            <a:ext cx="84978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it-IT" sz="1400" b="1" dirty="0">
                <a:latin typeface="Helvetica" pitchFamily="34" charset="0"/>
              </a:rPr>
              <a:t>Starlike EVO Bianco Assoluto white                                     </a:t>
            </a:r>
            <a:r>
              <a:rPr lang="it-IT" sz="1400" dirty="0">
                <a:latin typeface="Helvetica" pitchFamily="34" charset="0"/>
              </a:rPr>
              <a:t>Competitors</a:t>
            </a:r>
          </a:p>
        </p:txBody>
      </p:sp>
      <p:sp>
        <p:nvSpPr>
          <p:cNvPr id="17432" name="CasellaDiTesto 30"/>
          <p:cNvSpPr txBox="1">
            <a:spLocks noChangeArrowheads="1"/>
          </p:cNvSpPr>
          <p:nvPr/>
        </p:nvSpPr>
        <p:spPr bwMode="auto">
          <a:xfrm>
            <a:off x="8316913" y="6381750"/>
            <a:ext cx="15113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it-IT" sz="2800" b="1">
                <a:latin typeface="Calibri" pitchFamily="34" charset="0"/>
              </a:rPr>
              <a:t>&lt;  &gt;</a:t>
            </a:r>
          </a:p>
        </p:txBody>
      </p:sp>
      <p:sp>
        <p:nvSpPr>
          <p:cNvPr id="4" name="Rettangolo 3"/>
          <p:cNvSpPr/>
          <p:nvPr/>
        </p:nvSpPr>
        <p:spPr>
          <a:xfrm>
            <a:off x="7018338" y="2609850"/>
            <a:ext cx="938212" cy="1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23528" y="404664"/>
            <a:ext cx="2592288" cy="677755"/>
          </a:xfrm>
        </p:spPr>
        <p:txBody>
          <a:bodyPr>
            <a:noAutofit/>
          </a:bodyPr>
          <a:lstStyle/>
          <a:p>
            <a:pPr algn="l"/>
            <a:br>
              <a:rPr lang="en-GB" sz="3600" b="1" dirty="0"/>
            </a:br>
            <a:r>
              <a:rPr lang="it-IT" sz="2000" b="1" dirty="0">
                <a:latin typeface="Helvetica" pitchFamily="34" charset="0"/>
              </a:rPr>
              <a:t>Bianco Assoluto</a:t>
            </a:r>
            <a:endParaRPr lang="en-US" sz="3600" b="1" dirty="0">
              <a:latin typeface="Helvetica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923928" y="1393031"/>
            <a:ext cx="460851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b="1" dirty="0">
                <a:latin typeface="Helvetica" pitchFamily="34" charset="0"/>
              </a:rPr>
              <a:t>Bianco Assolouto vs competitors</a:t>
            </a:r>
          </a:p>
        </p:txBody>
      </p:sp>
      <p:pic>
        <p:nvPicPr>
          <p:cNvPr id="2051" name="Picture 3" descr="C:\Users\Giancarlo.Panari\Pictures\SCRIVANIA ULTIME\loghi\uv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844" y="4912657"/>
            <a:ext cx="924049" cy="88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cup, coffee, table, sitting&#10;&#10;Description automatically generated">
            <a:extLst>
              <a:ext uri="{FF2B5EF4-FFF2-40B4-BE49-F238E27FC236}">
                <a16:creationId xmlns:a16="http://schemas.microsoft.com/office/drawing/2014/main" id="{85D2F6CA-33D9-423F-A419-FF4589B4880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241" y="2386276"/>
            <a:ext cx="2854554" cy="2373188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6290D127-1E55-4643-97E6-859F7AEFE24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4572"/>
            <a:ext cx="4778422" cy="497797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36EAEDBE-FE1B-4D98-8EE9-CAAA7852944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345" y="2242503"/>
            <a:ext cx="1223591" cy="32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559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3257</TotalTime>
  <Words>506</Words>
  <Application>Microsoft Office PowerPoint</Application>
  <PresentationFormat>On-screen Show (4:3)</PresentationFormat>
  <Paragraphs>75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Helvetica</vt:lpstr>
      <vt:lpstr>Impact</vt:lpstr>
      <vt:lpstr>Siemens Sans</vt:lpstr>
      <vt:lpstr>Tema di Office</vt:lpstr>
      <vt:lpstr>PowerPoint Presentation</vt:lpstr>
      <vt:lpstr>PowerPoint Presentation</vt:lpstr>
      <vt:lpstr>PowerPoint Presentation</vt:lpstr>
      <vt:lpstr>  Certification </vt:lpstr>
      <vt:lpstr> Patents</vt:lpstr>
      <vt:lpstr> Absolute White </vt:lpstr>
      <vt:lpstr> Bianco Assoluto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Litochrom Starlike La malta epossidico  brevettata che ha cambiato il mondo dei sigillanti</dc:title>
  <dc:creator>Giancarlo Panari</dc:creator>
  <cp:lastModifiedBy>Andrew McEnally</cp:lastModifiedBy>
  <cp:revision>198</cp:revision>
  <cp:lastPrinted>2011-06-10T08:22:02Z</cp:lastPrinted>
  <dcterms:created xsi:type="dcterms:W3CDTF">2011-05-04T16:06:40Z</dcterms:created>
  <dcterms:modified xsi:type="dcterms:W3CDTF">2021-09-21T02:04:45Z</dcterms:modified>
</cp:coreProperties>
</file>